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2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137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385292"/>
            <a:ext cx="7415927" cy="1626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 dirty="0">
                <a:solidFill>
                  <a:srgbClr val="FF8AA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TALK-TO-DIAGNOSIS</a:t>
            </a:r>
          </a:p>
        </p:txBody>
      </p:sp>
      <p:sp>
        <p:nvSpPr>
          <p:cNvPr id="6" name="Text 2"/>
          <p:cNvSpPr/>
          <p:nvPr/>
        </p:nvSpPr>
        <p:spPr>
          <a:xfrm>
            <a:off x="927847" y="4908176"/>
            <a:ext cx="7352117" cy="1226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the development of an AI system that analyzes patient data to create personalized treatment plans, aiming to improve healthcare outcomes.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43080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382316" y="6412349"/>
            <a:ext cx="331350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402"/>
              </a:lnSpc>
            </a:pPr>
            <a:r>
              <a:rPr lang="en-US" sz="2430" b="1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Team:</a:t>
            </a:r>
            <a:r>
              <a:rPr lang="en-US" sz="3200" b="1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DigiCare </a:t>
            </a:r>
            <a:endParaRPr lang="en-US" sz="243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69CA2222-0EBF-4DA6-8B28-D2A626CF8B37}"/>
              </a:ext>
            </a:extLst>
          </p:cNvPr>
          <p:cNvSpPr/>
          <p:nvPr/>
        </p:nvSpPr>
        <p:spPr>
          <a:xfrm>
            <a:off x="895942" y="3100814"/>
            <a:ext cx="7352117" cy="1226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 AI system which provides and brief understanding regarding patients previous medication. As well as validation for the prescription.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8541" y="1036677"/>
            <a:ext cx="6543199" cy="632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2"/>
              </a:lnSpc>
              <a:buNone/>
            </a:pPr>
            <a:r>
              <a:rPr lang="en-US" sz="3985" b="1" kern="0" spc="-120" dirty="0">
                <a:solidFill>
                  <a:srgbClr val="FF8AA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the Problem</a:t>
            </a:r>
            <a:endParaRPr lang="en-US" sz="3985" dirty="0"/>
          </a:p>
        </p:txBody>
      </p:sp>
      <p:sp>
        <p:nvSpPr>
          <p:cNvPr id="6" name="Text 2"/>
          <p:cNvSpPr/>
          <p:nvPr/>
        </p:nvSpPr>
        <p:spPr>
          <a:xfrm>
            <a:off x="708541" y="1972866"/>
            <a:ext cx="7726918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treatment plans are often generalized, failing to account for individual patient variations, leading to less than optimal outcomes.</a:t>
            </a:r>
            <a:endParaRPr lang="en-US" sz="1594" dirty="0"/>
          </a:p>
        </p:txBody>
      </p:sp>
      <p:sp>
        <p:nvSpPr>
          <p:cNvPr id="7" name="Shape 3"/>
          <p:cNvSpPr/>
          <p:nvPr/>
        </p:nvSpPr>
        <p:spPr>
          <a:xfrm>
            <a:off x="708541" y="3076099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79158" y="3151942"/>
            <a:ext cx="114181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2391" b="1" kern="0" spc="-72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391" dirty="0"/>
          </a:p>
        </p:txBody>
      </p:sp>
      <p:sp>
        <p:nvSpPr>
          <p:cNvPr id="9" name="Text 5"/>
          <p:cNvSpPr/>
          <p:nvPr/>
        </p:nvSpPr>
        <p:spPr>
          <a:xfrm>
            <a:off x="1366480" y="3076099"/>
            <a:ext cx="2623185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3" b="1" kern="0" spc="-6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Inefficient Treatments</a:t>
            </a:r>
            <a:endParaRPr lang="en-US" sz="1993" dirty="0"/>
          </a:p>
        </p:txBody>
      </p:sp>
      <p:sp>
        <p:nvSpPr>
          <p:cNvPr id="10" name="Text 6"/>
          <p:cNvSpPr/>
          <p:nvPr/>
        </p:nvSpPr>
        <p:spPr>
          <a:xfrm>
            <a:off x="1366480" y="3513892"/>
            <a:ext cx="7068979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approaches often overlook patient-specific factors, leading to ineffective treatments.</a:t>
            </a:r>
            <a:endParaRPr lang="en-US" sz="1594" dirty="0"/>
          </a:p>
        </p:txBody>
      </p:sp>
      <p:sp>
        <p:nvSpPr>
          <p:cNvPr id="11" name="Shape 7"/>
          <p:cNvSpPr/>
          <p:nvPr/>
        </p:nvSpPr>
        <p:spPr>
          <a:xfrm>
            <a:off x="708541" y="4591764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52488" y="4667607"/>
            <a:ext cx="167640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2391" b="1" kern="0" spc="-72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391" dirty="0"/>
          </a:p>
        </p:txBody>
      </p:sp>
      <p:sp>
        <p:nvSpPr>
          <p:cNvPr id="13" name="Text 9"/>
          <p:cNvSpPr/>
          <p:nvPr/>
        </p:nvSpPr>
        <p:spPr>
          <a:xfrm>
            <a:off x="1366480" y="4591764"/>
            <a:ext cx="2530673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3" b="1" kern="0" spc="-6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Increased Costs</a:t>
            </a:r>
            <a:endParaRPr lang="en-US" sz="1993" dirty="0"/>
          </a:p>
        </p:txBody>
      </p:sp>
      <p:sp>
        <p:nvSpPr>
          <p:cNvPr id="14" name="Text 10"/>
          <p:cNvSpPr/>
          <p:nvPr/>
        </p:nvSpPr>
        <p:spPr>
          <a:xfrm>
            <a:off x="1366480" y="5029557"/>
            <a:ext cx="7068979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treatments can lead to prolonged hospital stays and unnecessary medical expenses.</a:t>
            </a:r>
            <a:endParaRPr lang="en-US" sz="1594" dirty="0"/>
          </a:p>
        </p:txBody>
      </p:sp>
      <p:sp>
        <p:nvSpPr>
          <p:cNvPr id="15" name="Shape 11"/>
          <p:cNvSpPr/>
          <p:nvPr/>
        </p:nvSpPr>
        <p:spPr>
          <a:xfrm>
            <a:off x="708541" y="6107430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49868" y="6183273"/>
            <a:ext cx="172760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2391" b="1" kern="0" spc="-72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391" dirty="0"/>
          </a:p>
        </p:txBody>
      </p:sp>
      <p:sp>
        <p:nvSpPr>
          <p:cNvPr id="17" name="Text 13"/>
          <p:cNvSpPr/>
          <p:nvPr/>
        </p:nvSpPr>
        <p:spPr>
          <a:xfrm>
            <a:off x="1366480" y="6107430"/>
            <a:ext cx="2644140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3" b="1" kern="0" spc="-6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Patient Dissatisfaction</a:t>
            </a:r>
            <a:endParaRPr lang="en-US" sz="1993" dirty="0"/>
          </a:p>
        </p:txBody>
      </p:sp>
      <p:sp>
        <p:nvSpPr>
          <p:cNvPr id="18" name="Text 14"/>
          <p:cNvSpPr/>
          <p:nvPr/>
        </p:nvSpPr>
        <p:spPr>
          <a:xfrm>
            <a:off x="1366480" y="6545223"/>
            <a:ext cx="7068979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Generalized plans may not address individual needs, resulting in patient dissatisfaction and reduced adherence.</a:t>
            </a:r>
            <a:endParaRPr lang="en-US" sz="159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211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6416" y="3081338"/>
            <a:ext cx="5042297" cy="630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63"/>
              </a:lnSpc>
              <a:buNone/>
            </a:pPr>
            <a:r>
              <a:rPr lang="en-US" sz="3970" b="1" kern="0" spc="-119" dirty="0">
                <a:solidFill>
                  <a:srgbClr val="FF8AA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Proposed AI Solution</a:t>
            </a:r>
            <a:endParaRPr lang="en-US" sz="3970" dirty="0"/>
          </a:p>
        </p:txBody>
      </p:sp>
      <p:sp>
        <p:nvSpPr>
          <p:cNvPr id="6" name="Text 2"/>
          <p:cNvSpPr/>
          <p:nvPr/>
        </p:nvSpPr>
        <p:spPr>
          <a:xfrm>
            <a:off x="1806416" y="4014073"/>
            <a:ext cx="11017448" cy="645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1"/>
              </a:lnSpc>
              <a:buNone/>
            </a:pPr>
            <a:r>
              <a:rPr lang="en-US" sz="1588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system analyzes patient data, such as medical history, lifestyle factors, and genetic predispositions, to identify personalized treatment options.</a:t>
            </a:r>
            <a:endParaRPr lang="en-US" sz="1588" dirty="0"/>
          </a:p>
        </p:txBody>
      </p:sp>
      <p:sp>
        <p:nvSpPr>
          <p:cNvPr id="7" name="Shape 3"/>
          <p:cNvSpPr/>
          <p:nvPr/>
        </p:nvSpPr>
        <p:spPr>
          <a:xfrm>
            <a:off x="1806416" y="4886206"/>
            <a:ext cx="3538061" cy="2783205"/>
          </a:xfrm>
          <a:prstGeom prst="roundRect">
            <a:avLst>
              <a:gd name="adj" fmla="val 304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015728" y="5095518"/>
            <a:ext cx="2521148" cy="315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r>
              <a:rPr lang="en-US" sz="1985" b="1" kern="0" spc="-6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Analysis</a:t>
            </a:r>
            <a:endParaRPr lang="en-US" sz="1985" dirty="0"/>
          </a:p>
        </p:txBody>
      </p:sp>
      <p:sp>
        <p:nvSpPr>
          <p:cNvPr id="9" name="Text 5"/>
          <p:cNvSpPr/>
          <p:nvPr/>
        </p:nvSpPr>
        <p:spPr>
          <a:xfrm>
            <a:off x="2015728" y="5531644"/>
            <a:ext cx="3119437" cy="12906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1"/>
              </a:lnSpc>
              <a:buNone/>
            </a:pPr>
            <a:r>
              <a:rPr lang="en-US" sz="1588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utilizes machine learning algorithms to analyze vast amounts of patient data, identifying patterns and trends.</a:t>
            </a:r>
            <a:endParaRPr lang="en-US" sz="1588" dirty="0"/>
          </a:p>
        </p:txBody>
      </p:sp>
      <p:sp>
        <p:nvSpPr>
          <p:cNvPr id="10" name="Shape 6"/>
          <p:cNvSpPr/>
          <p:nvPr/>
        </p:nvSpPr>
        <p:spPr>
          <a:xfrm>
            <a:off x="5546169" y="4886206"/>
            <a:ext cx="3538061" cy="2783205"/>
          </a:xfrm>
          <a:prstGeom prst="roundRect">
            <a:avLst>
              <a:gd name="adj" fmla="val 304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5481" y="5095518"/>
            <a:ext cx="3119437" cy="6303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1"/>
              </a:lnSpc>
              <a:buNone/>
            </a:pPr>
            <a:r>
              <a:rPr lang="en-US" sz="1985" b="1" kern="0" spc="-6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Treatment Recommendations</a:t>
            </a:r>
            <a:endParaRPr lang="en-US" sz="1985" dirty="0"/>
          </a:p>
        </p:txBody>
      </p:sp>
      <p:sp>
        <p:nvSpPr>
          <p:cNvPr id="12" name="Text 8"/>
          <p:cNvSpPr/>
          <p:nvPr/>
        </p:nvSpPr>
        <p:spPr>
          <a:xfrm>
            <a:off x="5755481" y="5846802"/>
            <a:ext cx="3119437" cy="1613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1"/>
              </a:lnSpc>
              <a:buNone/>
            </a:pPr>
            <a:r>
              <a:rPr lang="en-US" sz="1588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data analysis, the system generates personalized treatment recommendations tailored to each patient's unique characteristics.</a:t>
            </a:r>
            <a:endParaRPr lang="en-US" sz="1588" dirty="0"/>
          </a:p>
        </p:txBody>
      </p:sp>
      <p:sp>
        <p:nvSpPr>
          <p:cNvPr id="13" name="Shape 9"/>
          <p:cNvSpPr/>
          <p:nvPr/>
        </p:nvSpPr>
        <p:spPr>
          <a:xfrm>
            <a:off x="9285923" y="4886206"/>
            <a:ext cx="3538061" cy="2783205"/>
          </a:xfrm>
          <a:prstGeom prst="roundRect">
            <a:avLst>
              <a:gd name="adj" fmla="val 304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95234" y="5095518"/>
            <a:ext cx="2741890" cy="315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1"/>
              </a:lnSpc>
              <a:buNone/>
            </a:pPr>
            <a:r>
              <a:rPr lang="en-US" sz="1985" b="1" kern="0" spc="-6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Continuous Monitoring</a:t>
            </a:r>
            <a:endParaRPr lang="en-US" sz="1985" dirty="0"/>
          </a:p>
        </p:txBody>
      </p:sp>
      <p:sp>
        <p:nvSpPr>
          <p:cNvPr id="15" name="Text 11"/>
          <p:cNvSpPr/>
          <p:nvPr/>
        </p:nvSpPr>
        <p:spPr>
          <a:xfrm>
            <a:off x="9495234" y="5531644"/>
            <a:ext cx="3119437" cy="12906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1"/>
              </a:lnSpc>
              <a:buNone/>
            </a:pPr>
            <a:r>
              <a:rPr lang="en-US" sz="1588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continuously monitors patient progress, adjusting treatment plans as needed to optimize outcomes.</a:t>
            </a:r>
            <a:endParaRPr lang="en-US" sz="158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8623" y="1084421"/>
            <a:ext cx="7193518" cy="573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15"/>
              </a:lnSpc>
              <a:buNone/>
            </a:pPr>
            <a:r>
              <a:rPr lang="en-US" sz="3612" b="1" kern="0" spc="-108" dirty="0">
                <a:solidFill>
                  <a:srgbClr val="FF8AA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Collection and Preprocessing</a:t>
            </a:r>
            <a:endParaRPr lang="en-US" sz="3612" dirty="0"/>
          </a:p>
        </p:txBody>
      </p:sp>
      <p:sp>
        <p:nvSpPr>
          <p:cNvPr id="6" name="Text 2"/>
          <p:cNvSpPr/>
          <p:nvPr/>
        </p:nvSpPr>
        <p:spPr>
          <a:xfrm>
            <a:off x="6128623" y="1932980"/>
            <a:ext cx="7859554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20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is collected from various sources.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6392347" y="2726293"/>
            <a:ext cx="22860" cy="4418886"/>
          </a:xfrm>
          <a:prstGeom prst="roundRect">
            <a:avLst>
              <a:gd name="adj" fmla="val 337156"/>
            </a:avLst>
          </a:prstGeom>
          <a:solidFill>
            <a:srgbClr val="48367C"/>
          </a:solidFill>
          <a:ln/>
        </p:spPr>
      </p:sp>
      <p:sp>
        <p:nvSpPr>
          <p:cNvPr id="8" name="Shape 4"/>
          <p:cNvSpPr/>
          <p:nvPr/>
        </p:nvSpPr>
        <p:spPr>
          <a:xfrm>
            <a:off x="6610171" y="3127534"/>
            <a:ext cx="642223" cy="22860"/>
          </a:xfrm>
          <a:prstGeom prst="roundRect">
            <a:avLst>
              <a:gd name="adj" fmla="val 337156"/>
            </a:avLst>
          </a:prstGeom>
          <a:solidFill>
            <a:srgbClr val="48367C"/>
          </a:solidFill>
          <a:ln/>
        </p:spPr>
      </p:sp>
      <p:sp>
        <p:nvSpPr>
          <p:cNvPr id="9" name="Shape 5"/>
          <p:cNvSpPr/>
          <p:nvPr/>
        </p:nvSpPr>
        <p:spPr>
          <a:xfrm>
            <a:off x="6197382" y="2932628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52044" y="3001327"/>
            <a:ext cx="103465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7"/>
              </a:lnSpc>
              <a:buNone/>
            </a:pPr>
            <a:r>
              <a:rPr lang="en-US" sz="2167" b="1" kern="0" spc="-65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67" dirty="0"/>
          </a:p>
        </p:txBody>
      </p:sp>
      <p:sp>
        <p:nvSpPr>
          <p:cNvPr id="11" name="Text 7"/>
          <p:cNvSpPr/>
          <p:nvPr/>
        </p:nvSpPr>
        <p:spPr>
          <a:xfrm>
            <a:off x="7413069" y="2909768"/>
            <a:ext cx="2293858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806" b="1" kern="0" spc="-54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Integration</a:t>
            </a:r>
            <a:endParaRPr lang="en-US" sz="1806" dirty="0"/>
          </a:p>
        </p:txBody>
      </p:sp>
      <p:sp>
        <p:nvSpPr>
          <p:cNvPr id="12" name="Text 8"/>
          <p:cNvSpPr/>
          <p:nvPr/>
        </p:nvSpPr>
        <p:spPr>
          <a:xfrm>
            <a:off x="7413069" y="3306485"/>
            <a:ext cx="6575108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445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from different sources is integrated into a unified database, ensuring consistency and accuracy. Here we used excel itself for our database as  hosting  in localhost itself.</a:t>
            </a:r>
            <a:endParaRPr lang="en-US" sz="1445" dirty="0"/>
          </a:p>
        </p:txBody>
      </p:sp>
      <p:sp>
        <p:nvSpPr>
          <p:cNvPr id="13" name="Shape 9"/>
          <p:cNvSpPr/>
          <p:nvPr/>
        </p:nvSpPr>
        <p:spPr>
          <a:xfrm>
            <a:off x="6610171" y="4661654"/>
            <a:ext cx="642223" cy="22860"/>
          </a:xfrm>
          <a:prstGeom prst="roundRect">
            <a:avLst>
              <a:gd name="adj" fmla="val 337156"/>
            </a:avLst>
          </a:prstGeom>
          <a:solidFill>
            <a:srgbClr val="48367C"/>
          </a:solidFill>
          <a:ln/>
        </p:spPr>
      </p:sp>
      <p:sp>
        <p:nvSpPr>
          <p:cNvPr id="14" name="Shape 10"/>
          <p:cNvSpPr/>
          <p:nvPr/>
        </p:nvSpPr>
        <p:spPr>
          <a:xfrm>
            <a:off x="6197382" y="4466749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27755" y="4535448"/>
            <a:ext cx="151924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7"/>
              </a:lnSpc>
              <a:buNone/>
            </a:pPr>
            <a:r>
              <a:rPr lang="en-US" sz="2167" b="1" kern="0" spc="-65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67" dirty="0"/>
          </a:p>
        </p:txBody>
      </p:sp>
      <p:sp>
        <p:nvSpPr>
          <p:cNvPr id="16" name="Text 12"/>
          <p:cNvSpPr/>
          <p:nvPr/>
        </p:nvSpPr>
        <p:spPr>
          <a:xfrm>
            <a:off x="7413069" y="4443889"/>
            <a:ext cx="2293858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806" b="1" kern="0" spc="-54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Fetching</a:t>
            </a:r>
            <a:endParaRPr lang="en-US" sz="1806" dirty="0"/>
          </a:p>
        </p:txBody>
      </p:sp>
      <p:sp>
        <p:nvSpPr>
          <p:cNvPr id="17" name="Text 13"/>
          <p:cNvSpPr/>
          <p:nvPr/>
        </p:nvSpPr>
        <p:spPr>
          <a:xfrm>
            <a:off x="7413069" y="4840605"/>
            <a:ext cx="6575108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445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is fetched and calls out the respective patient data itself.</a:t>
            </a:r>
            <a:endParaRPr lang="en-US" sz="1445" dirty="0"/>
          </a:p>
        </p:txBody>
      </p:sp>
      <p:sp>
        <p:nvSpPr>
          <p:cNvPr id="18" name="Shape 14"/>
          <p:cNvSpPr/>
          <p:nvPr/>
        </p:nvSpPr>
        <p:spPr>
          <a:xfrm>
            <a:off x="6610171" y="6195774"/>
            <a:ext cx="642223" cy="22860"/>
          </a:xfrm>
          <a:prstGeom prst="roundRect">
            <a:avLst>
              <a:gd name="adj" fmla="val 337156"/>
            </a:avLst>
          </a:prstGeom>
          <a:solidFill>
            <a:srgbClr val="48367C"/>
          </a:solidFill>
          <a:ln/>
        </p:spPr>
      </p:sp>
      <p:sp>
        <p:nvSpPr>
          <p:cNvPr id="19" name="Shape 15"/>
          <p:cNvSpPr/>
          <p:nvPr/>
        </p:nvSpPr>
        <p:spPr>
          <a:xfrm>
            <a:off x="6197382" y="6000869"/>
            <a:ext cx="412790" cy="412790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325493" y="6069568"/>
            <a:ext cx="156567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67"/>
              </a:lnSpc>
              <a:buNone/>
            </a:pPr>
            <a:r>
              <a:rPr lang="en-US" sz="2167" b="1" kern="0" spc="-65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67" dirty="0"/>
          </a:p>
        </p:txBody>
      </p:sp>
      <p:sp>
        <p:nvSpPr>
          <p:cNvPr id="21" name="Text 17"/>
          <p:cNvSpPr/>
          <p:nvPr/>
        </p:nvSpPr>
        <p:spPr>
          <a:xfrm>
            <a:off x="7413069" y="5978009"/>
            <a:ext cx="2293858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806" b="1" kern="0" spc="-54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Transformation</a:t>
            </a:r>
            <a:endParaRPr lang="en-US" sz="1806" dirty="0"/>
          </a:p>
        </p:txBody>
      </p:sp>
      <p:sp>
        <p:nvSpPr>
          <p:cNvPr id="22" name="Text 18"/>
          <p:cNvSpPr/>
          <p:nvPr/>
        </p:nvSpPr>
        <p:spPr>
          <a:xfrm>
            <a:off x="7413069" y="6374725"/>
            <a:ext cx="6575108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445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is transformed into a format suitable for machine learning algorithms, here we converted into json file and csv files.</a:t>
            </a:r>
            <a:endParaRPr lang="en-US" sz="144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409819"/>
            <a:ext cx="1097053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8AA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Machine Learning Model Development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675096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machine learning algorithms are used to build predictive models that identify optimal treatment options for individual patients.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39896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8AA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Supervised Learning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462224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Algorithms learn from labeled data, such as patient medical records and treatment outcomes, to predict future outcomes.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Resource: Kaggile.com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3989665"/>
            <a:ext cx="330279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8AA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Unsupervised Learning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462224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Algorithms identify patterns and relationships in unlabeled data, uncovering hidden insights that may not be readily apparent.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81354" y="3989665"/>
            <a:ext cx="346388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8AA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Reinforcement Learning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9881354" y="462224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Algorithms learn through trial and error, optimizing treatment strategies based on feedback from real-world patient interactions.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1394817"/>
            <a:ext cx="6478072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kern="0" spc="-102" dirty="0">
                <a:solidFill>
                  <a:srgbClr val="FF8AA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 Evaluation and Validation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4837" y="219408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model is rigorously evaluated and validated to ensure its accuracy and effectiveness before deployment.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04837" y="2941558"/>
            <a:ext cx="7934325" cy="3893106"/>
          </a:xfrm>
          <a:prstGeom prst="roundRect">
            <a:avLst>
              <a:gd name="adj" fmla="val 18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2458" y="2949178"/>
            <a:ext cx="7919085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785217" y="3060383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1361" dirty="0"/>
          </a:p>
        </p:txBody>
      </p:sp>
      <p:sp>
        <p:nvSpPr>
          <p:cNvPr id="10" name="Text 6"/>
          <p:cNvSpPr/>
          <p:nvPr/>
        </p:nvSpPr>
        <p:spPr>
          <a:xfrm>
            <a:off x="4748570" y="3060383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12458" y="3448169"/>
            <a:ext cx="7919085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785217" y="3559373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361" dirty="0"/>
          </a:p>
        </p:txBody>
      </p:sp>
      <p:sp>
        <p:nvSpPr>
          <p:cNvPr id="13" name="Text 9"/>
          <p:cNvSpPr/>
          <p:nvPr/>
        </p:nvSpPr>
        <p:spPr>
          <a:xfrm>
            <a:off x="4748570" y="3559373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percentage of correct predictions made by the model.</a:t>
            </a:r>
            <a:endParaRPr lang="en-US" sz="1361" dirty="0"/>
          </a:p>
        </p:txBody>
      </p:sp>
      <p:sp>
        <p:nvSpPr>
          <p:cNvPr id="14" name="Shape 10"/>
          <p:cNvSpPr/>
          <p:nvPr/>
        </p:nvSpPr>
        <p:spPr>
          <a:xfrm>
            <a:off x="612458" y="4223742"/>
            <a:ext cx="7919085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785217" y="4334947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</a:t>
            </a:r>
            <a:endParaRPr lang="en-US" sz="1361" dirty="0"/>
          </a:p>
        </p:txBody>
      </p:sp>
      <p:sp>
        <p:nvSpPr>
          <p:cNvPr id="16" name="Text 12"/>
          <p:cNvSpPr/>
          <p:nvPr/>
        </p:nvSpPr>
        <p:spPr>
          <a:xfrm>
            <a:off x="4748570" y="4334947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proportion of positive predictions that are actually correct.</a:t>
            </a:r>
            <a:endParaRPr lang="en-US" sz="1361" dirty="0"/>
          </a:p>
        </p:txBody>
      </p:sp>
      <p:sp>
        <p:nvSpPr>
          <p:cNvPr id="17" name="Shape 13"/>
          <p:cNvSpPr/>
          <p:nvPr/>
        </p:nvSpPr>
        <p:spPr>
          <a:xfrm>
            <a:off x="612458" y="4999315"/>
            <a:ext cx="7919085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785217" y="5110520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endParaRPr lang="en-US" sz="1361" dirty="0"/>
          </a:p>
        </p:txBody>
      </p:sp>
      <p:sp>
        <p:nvSpPr>
          <p:cNvPr id="19" name="Text 15"/>
          <p:cNvSpPr/>
          <p:nvPr/>
        </p:nvSpPr>
        <p:spPr>
          <a:xfrm>
            <a:off x="4748570" y="5110520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proportion of actual positive cases that are correctly identified by the model.</a:t>
            </a:r>
            <a:endParaRPr lang="en-US" sz="1361" dirty="0"/>
          </a:p>
        </p:txBody>
      </p:sp>
      <p:sp>
        <p:nvSpPr>
          <p:cNvPr id="20" name="Shape 16"/>
          <p:cNvSpPr/>
          <p:nvPr/>
        </p:nvSpPr>
        <p:spPr>
          <a:xfrm>
            <a:off x="612458" y="5774888"/>
            <a:ext cx="7919085" cy="1052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785217" y="5886093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1361" dirty="0"/>
          </a:p>
        </p:txBody>
      </p:sp>
      <p:sp>
        <p:nvSpPr>
          <p:cNvPr id="22" name="Text 18"/>
          <p:cNvSpPr/>
          <p:nvPr/>
        </p:nvSpPr>
        <p:spPr>
          <a:xfrm>
            <a:off x="4748570" y="5886093"/>
            <a:ext cx="361021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harmonic mean of precision and recall, providing a balanced measure of model performance.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58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1223" y="2877741"/>
            <a:ext cx="7053262" cy="5895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43"/>
              </a:lnSpc>
              <a:buNone/>
            </a:pPr>
            <a:r>
              <a:rPr lang="en-US" sz="3715" b="1" kern="0" spc="-111" dirty="0">
                <a:solidFill>
                  <a:srgbClr val="FF8AA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Implementation and Integration</a:t>
            </a:r>
            <a:endParaRPr lang="en-US" sz="3715" dirty="0"/>
          </a:p>
        </p:txBody>
      </p:sp>
      <p:sp>
        <p:nvSpPr>
          <p:cNvPr id="6" name="Text 2"/>
          <p:cNvSpPr/>
          <p:nvPr/>
        </p:nvSpPr>
        <p:spPr>
          <a:xfrm>
            <a:off x="2161223" y="3750350"/>
            <a:ext cx="10307955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system is integrated into existing healthcare infrastructure, allowing for seamless access to personalized treatment plans.</a:t>
            </a:r>
            <a:endParaRPr lang="en-US" sz="148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223" y="4566523"/>
            <a:ext cx="3435906" cy="7547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49818" y="5604272"/>
            <a:ext cx="2358747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2"/>
              </a:lnSpc>
              <a:buNone/>
            </a:pPr>
            <a:r>
              <a:rPr lang="en-US" sz="1857" b="1" kern="0" spc="-5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Integration</a:t>
            </a:r>
            <a:endParaRPr lang="en-US" sz="1857" dirty="0"/>
          </a:p>
        </p:txBody>
      </p:sp>
      <p:sp>
        <p:nvSpPr>
          <p:cNvPr id="9" name="Text 4"/>
          <p:cNvSpPr/>
          <p:nvPr/>
        </p:nvSpPr>
        <p:spPr>
          <a:xfrm>
            <a:off x="2349818" y="6012180"/>
            <a:ext cx="3058716" cy="1207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7"/>
              </a:lnSpc>
              <a:buNone/>
            </a:pPr>
            <a:r>
              <a:rPr lang="en-US" sz="1486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system integrates with electronic health records, allowing for real-time data exchange and updates.</a:t>
            </a:r>
            <a:endParaRPr lang="en-US" sz="148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128" y="4566523"/>
            <a:ext cx="3436025" cy="7547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85723" y="5604272"/>
            <a:ext cx="2358747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2"/>
              </a:lnSpc>
              <a:buNone/>
            </a:pPr>
            <a:r>
              <a:rPr lang="en-US" sz="1857" b="1" kern="0" spc="-5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Interface</a:t>
            </a:r>
            <a:endParaRPr lang="en-US" sz="1857" dirty="0"/>
          </a:p>
        </p:txBody>
      </p:sp>
      <p:sp>
        <p:nvSpPr>
          <p:cNvPr id="12" name="Text 6"/>
          <p:cNvSpPr/>
          <p:nvPr/>
        </p:nvSpPr>
        <p:spPr>
          <a:xfrm>
            <a:off x="5785723" y="6012180"/>
            <a:ext cx="3058835" cy="1207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7"/>
              </a:lnSpc>
              <a:buNone/>
            </a:pPr>
            <a:r>
              <a:rPr lang="en-US" sz="1486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intuitive user interface is developed for healthcare providers to access and interpret the AI-generated treatment plans.</a:t>
            </a:r>
            <a:endParaRPr lang="en-US" sz="148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3153" y="4566523"/>
            <a:ext cx="3436025" cy="7547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21748" y="5604272"/>
            <a:ext cx="2358747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2"/>
              </a:lnSpc>
              <a:buNone/>
            </a:pPr>
            <a:r>
              <a:rPr lang="en-US" sz="1857" b="1" kern="0" spc="-5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Patient Engagement</a:t>
            </a:r>
            <a:endParaRPr lang="en-US" sz="1857" dirty="0"/>
          </a:p>
        </p:txBody>
      </p:sp>
      <p:sp>
        <p:nvSpPr>
          <p:cNvPr id="15" name="Text 8"/>
          <p:cNvSpPr/>
          <p:nvPr/>
        </p:nvSpPr>
        <p:spPr>
          <a:xfrm>
            <a:off x="9221748" y="6012180"/>
            <a:ext cx="3058835" cy="1509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7"/>
              </a:lnSpc>
              <a:buNone/>
            </a:pPr>
            <a:r>
              <a:rPr lang="en-US" sz="1486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provides tools for patient engagement, allowing them to track their progress and receive personalized health recommendations.</a:t>
            </a:r>
            <a:endParaRPr lang="en-US" sz="14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17782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101778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6598206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kern="0" spc="-102" dirty="0">
                <a:solidFill>
                  <a:srgbClr val="FF8AA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Expected Outcomes and Benefits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4837" y="127444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system aims to improve healthcare outcomes, enhance patient satisfaction, and reduce healthcare costs.</a:t>
            </a:r>
            <a:endParaRPr lang="en-US" sz="136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2021919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837" y="262663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Improved Outcomes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604837" y="3000137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treatment plans are expected to lead to better patient outcomes, including faster recovery times and reduced complications.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071699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837" y="4676418"/>
            <a:ext cx="300561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Enhanced Patient Satisfaction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604837" y="5049917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Patients are more likely to be satisfied with their care when their treatment plans are tailored to their individual needs.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121479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837" y="6726198"/>
            <a:ext cx="258913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Reduced Healthcare Costs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604837" y="7099697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treatment plans can lead to shorter hospital stays and reduced use of medical resources, contributing to cost savings.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8171259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4837" y="877597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Data-Driven Insights</a:t>
            </a:r>
            <a:endParaRPr lang="en-US" sz="1701" dirty="0"/>
          </a:p>
        </p:txBody>
      </p:sp>
      <p:sp>
        <p:nvSpPr>
          <p:cNvPr id="18" name="Text 10"/>
          <p:cNvSpPr/>
          <p:nvPr/>
        </p:nvSpPr>
        <p:spPr>
          <a:xfrm>
            <a:off x="604837" y="9149477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system provides valuable data insights that can be used to improve healthcare practices and develop new treatments.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672</Words>
  <Application>Microsoft Office PowerPoint</Application>
  <PresentationFormat>Custom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Inter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PadmaTej Darna</cp:lastModifiedBy>
  <cp:revision>4</cp:revision>
  <dcterms:created xsi:type="dcterms:W3CDTF">2024-07-20T04:40:49Z</dcterms:created>
  <dcterms:modified xsi:type="dcterms:W3CDTF">2024-07-20T05:01:42Z</dcterms:modified>
</cp:coreProperties>
</file>